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275" r:id="rId3"/>
    <p:sldId id="284" r:id="rId4"/>
    <p:sldId id="293" r:id="rId5"/>
    <p:sldId id="294" r:id="rId6"/>
    <p:sldId id="291" r:id="rId7"/>
    <p:sldId id="292" r:id="rId8"/>
    <p:sldId id="283" r:id="rId9"/>
    <p:sldId id="272" r:id="rId10"/>
    <p:sldId id="295" r:id="rId11"/>
    <p:sldId id="290" r:id="rId12"/>
    <p:sldId id="289" r:id="rId13"/>
    <p:sldId id="297" r:id="rId14"/>
    <p:sldId id="281" r:id="rId15"/>
    <p:sldId id="282" r:id="rId16"/>
    <p:sldId id="280" r:id="rId17"/>
    <p:sldId id="287" r:id="rId18"/>
    <p:sldId id="288" r:id="rId19"/>
    <p:sldId id="279" r:id="rId20"/>
    <p:sldId id="276" r:id="rId21"/>
    <p:sldId id="285" r:id="rId22"/>
    <p:sldId id="296" r:id="rId23"/>
  </p:sldIdLst>
  <p:sldSz cx="9144000" cy="6858000" type="screen4x3"/>
  <p:notesSz cx="6953250" cy="8640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sz="2800" b="1" kern="1200">
        <a:solidFill>
          <a:srgbClr val="0079C1"/>
        </a:solidFill>
        <a:latin typeface="Arial" charset="0"/>
        <a:ea typeface="ＭＳ Ｐゴシック" pitchFamily="-10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808080"/>
    <a:srgbClr val="DC0FB2"/>
    <a:srgbClr val="199110"/>
    <a:srgbClr val="B6FF14"/>
    <a:srgbClr val="0079C1"/>
    <a:srgbClr val="FFE500"/>
    <a:srgbClr val="FD2928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0409" autoAdjust="0"/>
  </p:normalViewPr>
  <p:slideViewPr>
    <p:cSldViewPr>
      <p:cViewPr varScale="1">
        <p:scale>
          <a:sx n="58" d="100"/>
          <a:sy n="58" d="100"/>
        </p:scale>
        <p:origin x="-151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28" y="-90"/>
      </p:cViewPr>
      <p:guideLst>
        <p:guide orient="horz" pos="2721"/>
        <p:guide pos="219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aw\MA\Grid%20Modern\Mass%20T&amp;D%20Capex%20Spen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warrec\Local%20Settings\Temporary%20Internet%20Files\Content.Outlook\THCYPGDE\Penalty%20and%20target%20histo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Massachusetts T&amp;D Investment</a:t>
            </a:r>
          </a:p>
        </c:rich>
      </c:tx>
      <c:layout/>
      <c:overlay val="1"/>
    </c:title>
    <c:view3D>
      <c:rAngAx val="1"/>
    </c:view3D>
    <c:plotArea>
      <c:layout>
        <c:manualLayout>
          <c:layoutTarget val="inner"/>
          <c:xMode val="edge"/>
          <c:yMode val="edge"/>
          <c:x val="0.1066640550488433"/>
          <c:y val="8.601540639545785E-2"/>
          <c:w val="0.87722097101427243"/>
          <c:h val="0.77246744778504206"/>
        </c:manualLayout>
      </c:layout>
      <c:bar3DChart>
        <c:barDir val="col"/>
        <c:grouping val="stacked"/>
        <c:ser>
          <c:idx val="0"/>
          <c:order val="0"/>
          <c:tx>
            <c:strRef>
              <c:f>data!$B$5</c:f>
              <c:strCache>
                <c:ptCount val="1"/>
                <c:pt idx="0">
                  <c:v>TRANSMISSION</c:v>
                </c:pt>
              </c:strCache>
            </c:strRef>
          </c:tx>
          <c:cat>
            <c:strRef>
              <c:f>data!$C$4:$G$4</c:f>
              <c:strCache>
                <c:ptCount val="5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</c:strCache>
            </c:strRef>
          </c:cat>
          <c:val>
            <c:numRef>
              <c:f>data!$C$5:$G$5</c:f>
              <c:numCache>
                <c:formatCode>_(* #,##0_);_(* \(#,##0\);_(* "-"??_);_(@_)</c:formatCode>
                <c:ptCount val="5"/>
                <c:pt idx="0">
                  <c:v>90962000</c:v>
                </c:pt>
                <c:pt idx="1">
                  <c:v>150907000</c:v>
                </c:pt>
                <c:pt idx="2">
                  <c:v>146408000</c:v>
                </c:pt>
                <c:pt idx="3">
                  <c:v>170805000</c:v>
                </c:pt>
                <c:pt idx="4">
                  <c:v>191673000</c:v>
                </c:pt>
              </c:numCache>
            </c:numRef>
          </c:val>
        </c:ser>
        <c:ser>
          <c:idx val="1"/>
          <c:order val="1"/>
          <c:tx>
            <c:strRef>
              <c:f>data!$B$6</c:f>
              <c:strCache>
                <c:ptCount val="1"/>
                <c:pt idx="0">
                  <c:v>DISTRIBUTION</c:v>
                </c:pt>
              </c:strCache>
            </c:strRef>
          </c:tx>
          <c:cat>
            <c:strRef>
              <c:f>data!$C$4:$G$4</c:f>
              <c:strCache>
                <c:ptCount val="5"/>
                <c:pt idx="0">
                  <c:v>FY08</c:v>
                </c:pt>
                <c:pt idx="1">
                  <c:v>FY09</c:v>
                </c:pt>
                <c:pt idx="2">
                  <c:v>FY10</c:v>
                </c:pt>
                <c:pt idx="3">
                  <c:v>FY11</c:v>
                </c:pt>
                <c:pt idx="4">
                  <c:v>FY12</c:v>
                </c:pt>
              </c:strCache>
            </c:strRef>
          </c:cat>
          <c:val>
            <c:numRef>
              <c:f>data!$C$6:$G$6</c:f>
              <c:numCache>
                <c:formatCode>_(* #,##0_);_(* \(#,##0\);_(* "-"??_);_(@_)</c:formatCode>
                <c:ptCount val="5"/>
                <c:pt idx="0">
                  <c:v>156160184.44</c:v>
                </c:pt>
                <c:pt idx="1">
                  <c:v>148109688.65000001</c:v>
                </c:pt>
                <c:pt idx="2">
                  <c:v>194525767.06</c:v>
                </c:pt>
                <c:pt idx="3">
                  <c:v>165702069.49000001</c:v>
                </c:pt>
                <c:pt idx="4">
                  <c:v>160050937.84</c:v>
                </c:pt>
              </c:numCache>
            </c:numRef>
          </c:val>
        </c:ser>
        <c:ser>
          <c:idx val="2"/>
          <c:order val="2"/>
          <c:tx>
            <c:strRef>
              <c:f>data!$B$7</c:f>
              <c:strCache>
                <c:ptCount val="1"/>
                <c:pt idx="0">
                  <c:v>REP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val>
            <c:numRef>
              <c:f>data!$C$7:$G$7</c:f>
              <c:numCache>
                <c:formatCode>_(* #,##0_);_(* \(#,##0\);_(* "-"??_);_(@_)</c:formatCode>
                <c:ptCount val="5"/>
                <c:pt idx="0">
                  <c:v>17229815.559999999</c:v>
                </c:pt>
                <c:pt idx="1">
                  <c:v>15019311.350000001</c:v>
                </c:pt>
                <c:pt idx="2">
                  <c:v>13303232.939999998</c:v>
                </c:pt>
                <c:pt idx="3">
                  <c:v>12587930.51</c:v>
                </c:pt>
                <c:pt idx="4">
                  <c:v>3358062.16</c:v>
                </c:pt>
              </c:numCache>
            </c:numRef>
          </c:val>
        </c:ser>
        <c:shape val="box"/>
        <c:axId val="78120448"/>
        <c:axId val="78131584"/>
        <c:axId val="0"/>
      </c:bar3DChart>
      <c:catAx>
        <c:axId val="7812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131584"/>
        <c:crosses val="autoZero"/>
        <c:auto val="1"/>
        <c:lblAlgn val="ctr"/>
        <c:lblOffset val="100"/>
      </c:catAx>
      <c:valAx>
        <c:axId val="78131584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120448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b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Mass Electric Reliability Performance - Regulatory Criteria</a:t>
            </a:r>
          </a:p>
        </c:rich>
      </c:tx>
      <c:layout>
        <c:manualLayout>
          <c:xMode val="edge"/>
          <c:yMode val="edge"/>
          <c:x val="0.2094864355422891"/>
          <c:y val="3.066041266722789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4861782132357228E-2"/>
          <c:y val="0.1698115163108006"/>
          <c:w val="0.81027772238055151"/>
          <c:h val="0.6084912667803688"/>
        </c:manualLayout>
      </c:layout>
      <c:lineChart>
        <c:grouping val="standard"/>
        <c:ser>
          <c:idx val="1"/>
          <c:order val="1"/>
          <c:tx>
            <c:strRef>
              <c:f>MECO!$C$1</c:f>
              <c:strCache>
                <c:ptCount val="1"/>
                <c:pt idx="0">
                  <c:v>SAIDI Actual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FF"/>
                </a:solidFill>
                <a:prstDash val="solid"/>
              </a:ln>
            </c:spPr>
            <c:trendlineType val="linear"/>
          </c:trendline>
          <c:cat>
            <c:numRef>
              <c:f>MECO!$A$2:$A$12</c:f>
              <c:numCache>
                <c:formatCode>@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MECO!$C$2:$C$12</c:f>
              <c:numCache>
                <c:formatCode>General</c:formatCode>
                <c:ptCount val="11"/>
                <c:pt idx="0">
                  <c:v>104.59827363883461</c:v>
                </c:pt>
                <c:pt idx="1">
                  <c:v>189.72572420582276</c:v>
                </c:pt>
                <c:pt idx="2">
                  <c:v>100.96419729540429</c:v>
                </c:pt>
                <c:pt idx="3">
                  <c:v>123.16400004053168</c:v>
                </c:pt>
                <c:pt idx="4">
                  <c:v>180.63722166657632</c:v>
                </c:pt>
                <c:pt idx="5">
                  <c:v>188.05562616744407</c:v>
                </c:pt>
                <c:pt idx="6">
                  <c:v>138.49360611982317</c:v>
                </c:pt>
                <c:pt idx="7">
                  <c:v>124.48424730028498</c:v>
                </c:pt>
                <c:pt idx="8">
                  <c:v>92.72085869913488</c:v>
                </c:pt>
                <c:pt idx="9">
                  <c:v>211.28016612952732</c:v>
                </c:pt>
                <c:pt idx="10">
                  <c:v>102.12858431576963</c:v>
                </c:pt>
              </c:numCache>
            </c:numRef>
          </c:val>
        </c:ser>
        <c:ser>
          <c:idx val="3"/>
          <c:order val="3"/>
          <c:tx>
            <c:strRef>
              <c:f>MECO!$E$1</c:f>
              <c:strCache>
                <c:ptCount val="1"/>
                <c:pt idx="0">
                  <c:v>SAIDI Target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ysDash"/>
            </a:ln>
          </c:spPr>
          <c:marker>
            <c:symbol val="none"/>
          </c:marker>
          <c:cat>
            <c:numRef>
              <c:f>MECO!$A$2:$A$12</c:f>
              <c:numCache>
                <c:formatCode>@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MECO!$E$2:$E$12</c:f>
              <c:numCache>
                <c:formatCode>General</c:formatCode>
                <c:ptCount val="11"/>
                <c:pt idx="0">
                  <c:v>104.55</c:v>
                </c:pt>
                <c:pt idx="1">
                  <c:v>105.52</c:v>
                </c:pt>
                <c:pt idx="2">
                  <c:v>105.52</c:v>
                </c:pt>
                <c:pt idx="3">
                  <c:v>105.52</c:v>
                </c:pt>
                <c:pt idx="4">
                  <c:v>105.52</c:v>
                </c:pt>
                <c:pt idx="5">
                  <c:v>105.52</c:v>
                </c:pt>
                <c:pt idx="6">
                  <c:v>152.19999999999999</c:v>
                </c:pt>
                <c:pt idx="7">
                  <c:v>153.97999999999999</c:v>
                </c:pt>
                <c:pt idx="8">
                  <c:v>153.97999999999999</c:v>
                </c:pt>
                <c:pt idx="9">
                  <c:v>153.97999999999999</c:v>
                </c:pt>
                <c:pt idx="10">
                  <c:v>153.97999999999999</c:v>
                </c:pt>
              </c:numCache>
            </c:numRef>
          </c:val>
        </c:ser>
        <c:marker val="1"/>
        <c:axId val="78794112"/>
        <c:axId val="78851456"/>
      </c:lineChart>
      <c:lineChart>
        <c:grouping val="standard"/>
        <c:ser>
          <c:idx val="0"/>
          <c:order val="0"/>
          <c:tx>
            <c:strRef>
              <c:f>MECO!$B$1</c:f>
              <c:strCache>
                <c:ptCount val="1"/>
                <c:pt idx="0">
                  <c:v>SAIFI Actual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FF0000"/>
                </a:solidFill>
                <a:prstDash val="solid"/>
              </a:ln>
            </c:spPr>
            <c:trendlineType val="linear"/>
          </c:trendline>
          <c:cat>
            <c:numRef>
              <c:f>MECO!$A$2:$A$12</c:f>
              <c:numCache>
                <c:formatCode>@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MECO!$B$2:$B$12</c:f>
              <c:numCache>
                <c:formatCode>General</c:formatCode>
                <c:ptCount val="11"/>
                <c:pt idx="0">
                  <c:v>1.088996264465075</c:v>
                </c:pt>
                <c:pt idx="1">
                  <c:v>1.6102700909171215</c:v>
                </c:pt>
                <c:pt idx="2">
                  <c:v>1.1668958430471386</c:v>
                </c:pt>
                <c:pt idx="3">
                  <c:v>1.2201838956400564</c:v>
                </c:pt>
                <c:pt idx="4">
                  <c:v>1.4858577507049042</c:v>
                </c:pt>
                <c:pt idx="5">
                  <c:v>1.4347425695148508</c:v>
                </c:pt>
                <c:pt idx="6">
                  <c:v>1.1594532913290998</c:v>
                </c:pt>
                <c:pt idx="7">
                  <c:v>1.0526510884037776</c:v>
                </c:pt>
                <c:pt idx="8">
                  <c:v>0.8748622236462672</c:v>
                </c:pt>
                <c:pt idx="9">
                  <c:v>1.138098366840598</c:v>
                </c:pt>
                <c:pt idx="10">
                  <c:v>0.88828748630380983</c:v>
                </c:pt>
              </c:numCache>
            </c:numRef>
          </c:val>
        </c:ser>
        <c:ser>
          <c:idx val="2"/>
          <c:order val="2"/>
          <c:tx>
            <c:strRef>
              <c:f>MECO!$D$1</c:f>
              <c:strCache>
                <c:ptCount val="1"/>
                <c:pt idx="0">
                  <c:v>SAIFI Target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MECO!$A$2:$A$12</c:f>
              <c:numCache>
                <c:formatCode>@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MECO!$D$2:$D$12</c:f>
              <c:numCache>
                <c:formatCode>General</c:formatCode>
                <c:ptCount val="11"/>
                <c:pt idx="0">
                  <c:v>1.3900000000000001</c:v>
                </c:pt>
                <c:pt idx="1">
                  <c:v>1.304</c:v>
                </c:pt>
                <c:pt idx="2">
                  <c:v>1.304</c:v>
                </c:pt>
                <c:pt idx="3">
                  <c:v>1.304</c:v>
                </c:pt>
                <c:pt idx="4">
                  <c:v>1.304</c:v>
                </c:pt>
                <c:pt idx="5">
                  <c:v>1.304</c:v>
                </c:pt>
                <c:pt idx="6">
                  <c:v>1.4609999999999996</c:v>
                </c:pt>
                <c:pt idx="7">
                  <c:v>1.4309999999999996</c:v>
                </c:pt>
                <c:pt idx="8">
                  <c:v>1.4309999999999996</c:v>
                </c:pt>
                <c:pt idx="9">
                  <c:v>1.4309999999999996</c:v>
                </c:pt>
                <c:pt idx="10">
                  <c:v>1.4309999999999996</c:v>
                </c:pt>
              </c:numCache>
            </c:numRef>
          </c:val>
        </c:ser>
        <c:marker val="1"/>
        <c:axId val="80020992"/>
        <c:axId val="80022912"/>
      </c:lineChart>
      <c:catAx>
        <c:axId val="78794112"/>
        <c:scaling>
          <c:orientation val="minMax"/>
        </c:scaling>
        <c:axPos val="b"/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851456"/>
        <c:crosses val="autoZero"/>
        <c:auto val="1"/>
        <c:lblAlgn val="ctr"/>
        <c:lblOffset val="100"/>
        <c:tickLblSkip val="1"/>
        <c:tickMarkSkip val="1"/>
      </c:catAx>
      <c:valAx>
        <c:axId val="78851456"/>
        <c:scaling>
          <c:orientation val="minMax"/>
          <c:max val="300"/>
          <c:min val="7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SAIDI (min.)</a:t>
                </a:r>
              </a:p>
            </c:rich>
          </c:tx>
          <c:layout>
            <c:manualLayout>
              <c:xMode val="edge"/>
              <c:yMode val="edge"/>
              <c:x val="2.1080396029412748E-2"/>
              <c:y val="0.3820759116993017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794112"/>
        <c:crosses val="autoZero"/>
        <c:crossBetween val="between"/>
        <c:majorUnit val="50"/>
      </c:valAx>
      <c:catAx>
        <c:axId val="80020992"/>
        <c:scaling>
          <c:orientation val="minMax"/>
        </c:scaling>
        <c:delete val="1"/>
        <c:axPos val="b"/>
        <c:numFmt formatCode="@" sourceLinked="1"/>
        <c:tickLblPos val="none"/>
        <c:crossAx val="80022912"/>
        <c:crosses val="autoZero"/>
        <c:auto val="1"/>
        <c:lblAlgn val="ctr"/>
        <c:lblOffset val="100"/>
      </c:catAx>
      <c:valAx>
        <c:axId val="80022912"/>
        <c:scaling>
          <c:orientation val="minMax"/>
          <c:max val="1.8"/>
          <c:min val="-0.60000000000000042"/>
        </c:scaling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SAIFI</a:t>
                </a:r>
              </a:p>
            </c:rich>
          </c:tx>
          <c:layout>
            <c:manualLayout>
              <c:xMode val="edge"/>
              <c:yMode val="edge"/>
              <c:x val="0.94993534607541064"/>
              <c:y val="0.4292457773411903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020992"/>
        <c:crosses val="max"/>
        <c:crossBetween val="between"/>
        <c:majorUnit val="0.4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6073801972427196"/>
          <c:y val="0.87735950093913662"/>
          <c:w val="0.67852524719672214"/>
          <c:h val="0.106132197694250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</cdr:x>
      <cdr:y>0.29559</cdr:y>
    </cdr:from>
    <cdr:to>
      <cdr:x>0.26982</cdr:x>
      <cdr:y>0.35317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9461" y="1856772"/>
          <a:ext cx="759589" cy="36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/>
            <a:t>264 M</a:t>
          </a:r>
        </a:p>
      </cdr:txBody>
    </cdr:sp>
  </cdr:relSizeAnchor>
  <cdr:relSizeAnchor xmlns:cdr="http://schemas.openxmlformats.org/drawingml/2006/chartDrawing">
    <cdr:from>
      <cdr:x>0.34631</cdr:x>
      <cdr:y>0.20345</cdr:y>
    </cdr:from>
    <cdr:to>
      <cdr:x>0.43394</cdr:x>
      <cdr:y>0.26104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02184" y="1278038"/>
          <a:ext cx="759589" cy="36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314 M</a:t>
          </a:r>
        </a:p>
      </cdr:txBody>
    </cdr:sp>
  </cdr:relSizeAnchor>
  <cdr:relSizeAnchor xmlns:cdr="http://schemas.openxmlformats.org/drawingml/2006/chartDrawing">
    <cdr:from>
      <cdr:x>0.50765</cdr:x>
      <cdr:y>0.12284</cdr:y>
    </cdr:from>
    <cdr:to>
      <cdr:x>0.59527</cdr:x>
      <cdr:y>0.18042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00791" y="771645"/>
          <a:ext cx="759589" cy="36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/>
            <a:t>354 M</a:t>
          </a:r>
        </a:p>
      </cdr:txBody>
    </cdr:sp>
  </cdr:relSizeAnchor>
  <cdr:relSizeAnchor xmlns:cdr="http://schemas.openxmlformats.org/drawingml/2006/chartDrawing">
    <cdr:from>
      <cdr:x>0.66667</cdr:x>
      <cdr:y>0.12329</cdr:y>
    </cdr:from>
    <cdr:to>
      <cdr:x>0.75429</cdr:x>
      <cdr:y>0.18087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334000" y="685800"/>
          <a:ext cx="701048" cy="320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dirty="0"/>
            <a:t>349 M</a:t>
          </a:r>
        </a:p>
      </cdr:txBody>
    </cdr:sp>
  </cdr:relSizeAnchor>
  <cdr:relSizeAnchor xmlns:cdr="http://schemas.openxmlformats.org/drawingml/2006/chartDrawing">
    <cdr:from>
      <cdr:x>0.82337</cdr:x>
      <cdr:y>0.12668</cdr:y>
    </cdr:from>
    <cdr:to>
      <cdr:x>0.91099</cdr:x>
      <cdr:y>0.18426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137722" y="795759"/>
          <a:ext cx="759589" cy="361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800" dirty="0"/>
            <a:t>355 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89" tIns="42145" rIns="84289" bIns="42145" numCol="1" anchor="t" anchorCtr="0" compatLnSpc="1">
            <a:prstTxWarp prst="textNoShape">
              <a:avLst/>
            </a:prstTxWarp>
          </a:bodyPr>
          <a:lstStyle>
            <a:lvl1pPr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89" tIns="42145" rIns="84289" bIns="42145" numCol="1" anchor="t" anchorCtr="0" compatLnSpc="1">
            <a:prstTxWarp prst="textNoShape">
              <a:avLst/>
            </a:prstTxWarp>
          </a:bodyPr>
          <a:lstStyle>
            <a:lvl1pPr algn="r"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08963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89" tIns="42145" rIns="84289" bIns="42145" numCol="1" anchor="b" anchorCtr="0" compatLnSpc="1">
            <a:prstTxWarp prst="textNoShape">
              <a:avLst/>
            </a:prstTxWarp>
          </a:bodyPr>
          <a:lstStyle>
            <a:lvl1pPr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208963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89" tIns="42145" rIns="84289" bIns="42145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C9D0AC76-0A27-43C1-ACC7-0718AC9D9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9" tIns="42145" rIns="84289" bIns="42145" numCol="1" anchor="t" anchorCtr="0" compatLnSpc="1">
            <a:prstTxWarp prst="textNoShape">
              <a:avLst/>
            </a:prstTxWarp>
          </a:bodyPr>
          <a:lstStyle>
            <a:lvl1pPr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9" tIns="42145" rIns="84289" bIns="42145" numCol="1" anchor="t" anchorCtr="0" compatLnSpc="1">
            <a:prstTxWarp prst="textNoShape">
              <a:avLst/>
            </a:prstTxWarp>
          </a:bodyPr>
          <a:lstStyle>
            <a:lvl1pPr algn="r"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B3912704-CCAB-4599-99CF-0B95B8B9935B}" type="datetimeFigureOut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7625" y="649288"/>
            <a:ext cx="4319588" cy="3240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105275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9" tIns="42145" rIns="84289" bIns="42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07375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9" tIns="42145" rIns="84289" bIns="42145" numCol="1" anchor="b" anchorCtr="0" compatLnSpc="1">
            <a:prstTxWarp prst="textNoShape">
              <a:avLst/>
            </a:prstTxWarp>
          </a:bodyPr>
          <a:lstStyle>
            <a:lvl1pPr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207375"/>
            <a:ext cx="3013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89" tIns="42145" rIns="84289" bIns="42145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7A7D3400-A8EC-444C-8D92-0F42E4275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2A4B2-1A83-480D-B505-A0380B639DC1}" type="slidenum">
              <a:rPr lang="en-US">
                <a:ea typeface="ＭＳ Ｐゴシック" pitchFamily="-109" charset="-128"/>
              </a:rPr>
              <a:pPr/>
              <a:t>1</a:t>
            </a:fld>
            <a:endParaRPr lang="en-US">
              <a:ea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6038" y="647700"/>
            <a:ext cx="4321175" cy="32400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628" y="4104649"/>
            <a:ext cx="5561996" cy="3888915"/>
          </a:xfrm>
          <a:noFill/>
        </p:spPr>
        <p:txBody>
          <a:bodyPr/>
          <a:lstStyle/>
          <a:p>
            <a:r>
              <a:rPr lang="en-US" smtClean="0"/>
              <a:t>1) TPS = Transmission Performance Score; includes customer impacts (50%), system impact (25%), and benchmarking (25%).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C788C-EB3C-41FD-851E-DFD21546416F}" type="slidenum">
              <a:rPr lang="en-US" smtClean="0">
                <a:latin typeface="Arial" charset="0"/>
                <a:ea typeface="ＭＳ Ｐゴシック" pitchFamily="-109" charset="-128"/>
              </a:rPr>
              <a:pPr/>
              <a:t>13</a:t>
            </a:fld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1856" y="649238"/>
            <a:ext cx="4712758" cy="3240286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4104953"/>
            <a:ext cx="5562600" cy="3886573"/>
          </a:xfrm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Customer engagement and partnership in the communities initiatives build common platform for programs</a:t>
            </a: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15 Areas</a:t>
            </a:r>
          </a:p>
          <a:p>
            <a:pPr eaLnBrk="1" hangingPunct="1"/>
            <a:r>
              <a:rPr lang="en-US" b="1" smtClean="0">
                <a:latin typeface="Arial" charset="0"/>
              </a:rPr>
              <a:t>Area-aspect in O/E covering it</a:t>
            </a:r>
          </a:p>
          <a:p>
            <a:pPr eaLnBrk="1" hangingPunct="1"/>
            <a:r>
              <a:rPr lang="en-US" b="1" smtClean="0">
                <a:latin typeface="Arial" charset="0"/>
              </a:rPr>
              <a:t>Key aspects 1. communication 2. Youth engagement 3. sustainability 4. supporting Worcester</a:t>
            </a:r>
          </a:p>
          <a:p>
            <a:pPr eaLnBrk="1" hangingPunct="1"/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1. Sustainability Center- </a:t>
            </a:r>
            <a:r>
              <a:rPr lang="en-US" smtClean="0">
                <a:latin typeface="Arial" charset="0"/>
              </a:rPr>
              <a:t>sustainability hub and webinars sharing</a:t>
            </a:r>
            <a:r>
              <a:rPr lang="en-US" b="1" smtClean="0">
                <a:latin typeface="Arial" charset="0"/>
              </a:rPr>
              <a:t> </a:t>
            </a:r>
          </a:p>
          <a:p>
            <a:pPr eaLnBrk="1" hangingPunct="1"/>
            <a:r>
              <a:rPr lang="en-US" b="1" smtClean="0">
                <a:latin typeface="Arial" charset="0"/>
              </a:rPr>
              <a:t>2.Asset Roadmap / Green Monster Scoreboard / Awards- </a:t>
            </a:r>
            <a:r>
              <a:rPr lang="en-US" smtClean="0">
                <a:latin typeface="Arial" charset="0"/>
              </a:rPr>
              <a:t>we will be frequently communicating accomplishments of the pilot through quarterly/monthly emails and bill inserts</a:t>
            </a:r>
          </a:p>
          <a:p>
            <a:pPr eaLnBrk="1" hangingPunct="1"/>
            <a:r>
              <a:rPr lang="en-US" b="1" smtClean="0">
                <a:latin typeface="Arial" charset="0"/>
              </a:rPr>
              <a:t>3.Keep the dollars flowing into Worcester-</a:t>
            </a:r>
            <a:r>
              <a:rPr lang="en-US" smtClean="0">
                <a:latin typeface="Arial" charset="0"/>
              </a:rPr>
              <a:t>We have partnered with Worcester to help support economic development by improving energy services to business through the Smart Grid Pilot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4. Video Challenge with students</a:t>
            </a:r>
            <a:r>
              <a:rPr lang="en-US" smtClean="0">
                <a:latin typeface="Arial" charset="0"/>
              </a:rPr>
              <a:t>-we are will engage students k-12 with a variety of approaches and college students with a co-op program educating and engaging the youth and will partner with local college on helping the O/E plan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5. Green2Growth business network</a:t>
            </a:r>
            <a:r>
              <a:rPr lang="en-US" smtClean="0">
                <a:latin typeface="Arial" charset="0"/>
              </a:rPr>
              <a:t> -We will be hosting several lunch learns to gather community members to network and engage/educate about the Smart Grid pilot</a:t>
            </a:r>
          </a:p>
          <a:p>
            <a:pPr eaLnBrk="1" hangingPunct="1"/>
            <a:r>
              <a:rPr lang="en-US" b="1" smtClean="0">
                <a:latin typeface="Arial" charset="0"/>
              </a:rPr>
              <a:t>6.Job shadowing and training- </a:t>
            </a:r>
            <a:r>
              <a:rPr lang="en-US" smtClean="0">
                <a:latin typeface="Arial" charset="0"/>
              </a:rPr>
              <a:t>college co-op program will help educate youths and leverage them in the pilot as front line support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7.Renewable project development forum-</a:t>
            </a:r>
            <a:r>
              <a:rPr lang="en-US" smtClean="0">
                <a:latin typeface="Arial" charset="0"/>
              </a:rPr>
              <a:t> we will leverage internal resources to support distributed generation in Worcester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8. Achieving net zero</a:t>
            </a:r>
            <a:r>
              <a:rPr lang="en-US" smtClean="0">
                <a:latin typeface="Arial" charset="0"/>
              </a:rPr>
              <a:t>- we will be working with the commonwealth of Massachusetts to comply with the Green communities Act and have support the cape wind project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9.Greening the heart of Worcester- </a:t>
            </a:r>
            <a:r>
              <a:rPr lang="en-US" smtClean="0">
                <a:latin typeface="Arial" charset="0"/>
              </a:rPr>
              <a:t>supporting green initiatives with internal resources and providing green tips and installing sol engaging youth </a:t>
            </a:r>
          </a:p>
          <a:p>
            <a:pPr eaLnBrk="1" hangingPunct="1"/>
            <a:r>
              <a:rPr lang="en-US" b="1" i="1" smtClean="0">
                <a:solidFill>
                  <a:schemeClr val="bg2"/>
                </a:solidFill>
                <a:latin typeface="Arial" charset="0"/>
              </a:rPr>
              <a:t>10. “Worcester, come near to our heart”-</a:t>
            </a:r>
            <a:r>
              <a:rPr lang="en-US" i="1" smtClean="0">
                <a:solidFill>
                  <a:schemeClr val="bg2"/>
                </a:solidFill>
                <a:latin typeface="Arial" charset="0"/>
              </a:rPr>
              <a:t>engaging members of the community with lunch and learns and school visits to begin cultural shifts</a:t>
            </a:r>
            <a:endParaRPr lang="en-US" b="1" i="1" smtClean="0">
              <a:solidFill>
                <a:schemeClr val="bg2"/>
              </a:solidFill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11. Low-income leadership-</a:t>
            </a:r>
            <a:r>
              <a:rPr lang="en-US" smtClean="0">
                <a:latin typeface="Arial" charset="0"/>
              </a:rPr>
              <a:t>we are offering bill protection to help lower the energy burden on LI</a:t>
            </a:r>
            <a:endParaRPr lang="en-US" b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12.Greening the transportation of Worcester-</a:t>
            </a:r>
            <a:r>
              <a:rPr lang="en-US" smtClean="0">
                <a:latin typeface="Arial" charset="0"/>
              </a:rPr>
              <a:t>we are installing EV charging stations in the pilot area</a:t>
            </a:r>
          </a:p>
          <a:p>
            <a:pPr eaLnBrk="1" hangingPunct="1"/>
            <a:r>
              <a:rPr lang="en-US" b="1" i="1" smtClean="0">
                <a:latin typeface="Arial" charset="0"/>
              </a:rPr>
              <a:t>13. Green declaration of independence-</a:t>
            </a:r>
            <a:r>
              <a:rPr lang="en-US" i="1" smtClean="0">
                <a:latin typeface="Arial" charset="0"/>
              </a:rPr>
              <a:t>Developed and added onto the green to growth website.</a:t>
            </a:r>
            <a:endParaRPr lang="en-US" b="1" i="1" smtClean="0">
              <a:latin typeface="Arial" charset="0"/>
            </a:endParaRPr>
          </a:p>
          <a:p>
            <a:pPr eaLnBrk="1" hangingPunct="1"/>
            <a:r>
              <a:rPr lang="en-US" b="1" smtClean="0">
                <a:latin typeface="Arial" charset="0"/>
              </a:rPr>
              <a:t>14. Worcester’s Sustainable Portfolio- </a:t>
            </a:r>
            <a:r>
              <a:rPr lang="en-US" smtClean="0">
                <a:latin typeface="Arial" charset="0"/>
              </a:rPr>
              <a:t>partnering with local businesses to help support new green technologies </a:t>
            </a:r>
          </a:p>
          <a:p>
            <a:pPr eaLnBrk="1" hangingPunct="1"/>
            <a:r>
              <a:rPr lang="en-US" b="1" smtClean="0">
                <a:latin typeface="Arial" charset="0"/>
              </a:rPr>
              <a:t>15.Keep the Momentum Going-continued outreach and education events through emails, bill inserts, IHDs, lunch and learns and other community events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 txBox="1">
            <a:spLocks noGrp="1" noChangeArrowheads="1"/>
          </p:cNvSpPr>
          <p:nvPr/>
        </p:nvSpPr>
        <p:spPr bwMode="auto">
          <a:xfrm>
            <a:off x="3939241" y="8207554"/>
            <a:ext cx="3012452" cy="43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59" tIns="44130" rIns="88259" bIns="44130" anchor="b"/>
          <a:lstStyle/>
          <a:p>
            <a:pPr algn="r" defTabSz="882847"/>
            <a:fld id="{F6F65E5E-31B3-441A-80E9-5507287205EF}" type="slidenum">
              <a:rPr lang="en-US" sz="1100" b="0">
                <a:solidFill>
                  <a:schemeClr val="tx1"/>
                </a:solidFill>
              </a:rPr>
              <a:pPr algn="r" defTabSz="882847"/>
              <a:t>14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433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703871" lvl="1" indent="-270720"/>
            <a:r>
              <a:rPr lang="en-US" dirty="0" smtClean="0"/>
              <a:t>Walk through the slide then add the following points</a:t>
            </a:r>
          </a:p>
          <a:p>
            <a:pPr marL="703871" lvl="1" indent="-270720"/>
            <a:endParaRPr lang="en-US" dirty="0" smtClean="0"/>
          </a:p>
          <a:p>
            <a:pPr marL="703871" lvl="1" indent="-270720"/>
            <a:r>
              <a:rPr lang="en-US" dirty="0" smtClean="0"/>
              <a:t>The Sustainability Hub will offer easy to understand demonstrations of the smart grid technology much like the apple store does with it’s products</a:t>
            </a:r>
          </a:p>
          <a:p>
            <a:pPr marL="703871" lvl="1" indent="-270720"/>
            <a:endParaRPr lang="en-US" dirty="0" smtClean="0"/>
          </a:p>
          <a:p>
            <a:pPr marL="703871" lvl="1" indent="-270720"/>
            <a:r>
              <a:rPr lang="en-US" dirty="0" smtClean="0"/>
              <a:t>But it also serves as an outreach and education campaign headquarters, where we’ll house our college co-op interns and from where we’ll be planning and executing our community based outreach and education</a:t>
            </a:r>
          </a:p>
          <a:p>
            <a:pPr marL="703871" lvl="1" indent="-270720"/>
            <a:endParaRPr lang="en-US" sz="10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B4B52-E601-4A1F-BF11-95D88120E9C0}" type="slidenum">
              <a:rPr lang="en-US" smtClean="0">
                <a:latin typeface="Arial" charset="0"/>
                <a:ea typeface="ＭＳ Ｐゴシック" pitchFamily="-109" charset="-128"/>
              </a:rPr>
              <a:pPr/>
              <a:t>15</a:t>
            </a:fld>
            <a:endParaRPr lang="en-US" smtClean="0">
              <a:latin typeface="Arial" charset="0"/>
              <a:ea typeface="ＭＳ Ｐゴシック" pitchFamily="-109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latin typeface="Arial" charset="0"/>
              </a:rPr>
              <a:t>Why Worcester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centrally located in Massachusetts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Diverse microcosm of the Commonwealth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Sample of customer population over a varied mix of customers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15,000 households and businesses 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Diverse distribution system with both underground and overhead networks 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Number of existing/potential distribution generation project sites</a:t>
            </a:r>
          </a:p>
          <a:p>
            <a:pPr eaLnBrk="1" hangingPunct="1">
              <a:buFontTx/>
              <a:buChar char="•"/>
            </a:pPr>
            <a:r>
              <a:rPr lang="en-US" b="1" smtClean="0">
                <a:latin typeface="Arial" charset="0"/>
              </a:rPr>
              <a:t>Institutions of higher learning</a:t>
            </a:r>
          </a:p>
          <a:p>
            <a:pPr eaLnBrk="1" hangingPunct="1"/>
            <a:endParaRPr lang="en-US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tx2"/>
                </a:solidFill>
                <a:ea typeface="ＭＳ Ｐゴシック" pitchFamily="34" charset="-128"/>
              </a:rPr>
              <a:t>Place your chosen image here. The four corners must just cover the arrow tips. For covers, the three pictures should be the same size and in a straight line.   </a:t>
            </a:r>
            <a:endParaRPr lang="en-US">
              <a:ea typeface="ＭＳ Ｐゴシック" pitchFamily="34" charset="-128"/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E30F-F1B8-45F3-95B2-431BE2B5E2B7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2C2AE-4615-407E-B52C-5B69A0EA0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FDBA4-5247-4E7C-9230-C8A4AB890400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06D54-F3DF-4DEE-A84E-D43F1C0F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pic>
        <p:nvPicPr>
          <p:cNvPr id="5" name="Picture 7" descr="National_Grid_logo_blu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2882900"/>
            <a:ext cx="8043863" cy="503238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C4BC9-83DA-4B76-B802-3A1308E9708E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9EDA-DF10-4C60-BB5B-5536BA060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D8E1F-0C63-4146-A8F7-F6DC3F09A743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A1A9-D0C1-4341-999F-B7976AC67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D5CA5-40AD-421D-AEF0-70C3D3B1390A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7B03B-746E-4316-9176-C438E6FC0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32A6-C16E-4A37-831E-65227C3D3760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06B2-6F7F-4A6B-A3FE-9AFB3FCA6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466A-AC3E-4249-AAFE-C6E60C6E0823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1A3EC-7D56-4154-95CF-55DB4B0A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7B77-A93E-416C-B4AB-8DC26B9B628A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EA2C3-77D9-4571-9993-49D5E377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00B19-37D1-44E6-823B-9D8B9D81C2AF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1C04A-CD9D-48A8-AB49-0B7BC66C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0D95-3EE4-4BB7-87CA-624EEEC60B83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5C06D-1A24-42B7-A393-C792166B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1A50-BFA8-4D9B-9B6B-0DF507A6E325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FC661-92DD-49BE-BC22-A6473E43B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5C-6FA8-4ACE-91ED-6B26CE68311C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9FE89-B7FA-437D-BA14-FBDA2508A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43F19-7518-4C54-9E75-EFCBBFB80B99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4E01-0EDF-4868-B564-B95435D38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5534E-1AB9-4E5F-A5CC-EA3308A92885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5C58-0201-45E0-B6C5-4B47CCF3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833B-CB4D-44CE-B75A-37DB1BD86145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A13CB-1ECC-4277-A9B3-0C340BA91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67E6B-8AB5-48FF-82D6-B80F44E5A457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C077-647C-4435-B815-E090802E4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FC14-AEBB-4FF5-8E67-D95E83230F0A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1412-4307-4947-81C5-653302A0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1FED-6214-4D24-9313-18EDB2299B27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CE47-2088-4D4C-9BF9-6B5D2A7BA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B2E2-DB30-4FD4-9158-132BA070F9FF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916F-A1C6-4D1A-ADAA-F3AD8D8E7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56877-3C32-4780-BCC3-EABB7233A7D0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E8B43-1BB9-42DF-9BBE-471E722A1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D864EEE8-B688-4100-9365-90BCF2DFFAD9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A2DAAE17-4D27-4033-B874-01E5E6FCC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E60AFAA2-659C-41FE-A418-BC7B5E3A7BA4}" type="datetime1">
              <a:rPr lang="en-US"/>
              <a:pPr>
                <a:defRPr/>
              </a:pPr>
              <a:t>11/13/2012</a:t>
            </a:fld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84BB5440-F7A8-4FFB-81B5-15A11DE5D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6" name="Picture 11" descr="National_Grid_logo_blue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onsumerenergyreport.com/smart-grid/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sz="quarter"/>
          </p:nvPr>
        </p:nvSpPr>
        <p:spPr>
          <a:xfrm>
            <a:off x="593725" y="1338263"/>
            <a:ext cx="8043863" cy="522287"/>
          </a:xfrm>
        </p:spPr>
        <p:txBody>
          <a:bodyPr/>
          <a:lstStyle/>
          <a:p>
            <a:pPr eaLnBrk="1" hangingPunct="1"/>
            <a:r>
              <a:rPr lang="en-US" smtClean="0"/>
              <a:t>Grid Modernization Docket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Cheryl A. Warren</a:t>
            </a:r>
          </a:p>
          <a:p>
            <a:pPr eaLnBrk="1" hangingPunct="1"/>
            <a:r>
              <a:rPr lang="en-US" smtClean="0"/>
              <a:t>National Grid</a:t>
            </a:r>
          </a:p>
          <a:p>
            <a:pPr eaLnBrk="1" hangingPunct="1"/>
            <a:r>
              <a:rPr lang="en-US" smtClean="0"/>
              <a:t>November 14,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854075"/>
            <a:ext cx="8547100" cy="519113"/>
          </a:xfrm>
        </p:spPr>
        <p:txBody>
          <a:bodyPr/>
          <a:lstStyle/>
          <a:p>
            <a:r>
              <a:rPr lang="en-US" smtClean="0"/>
              <a:t>A-127/B-128 Refurbishment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6225" y="6096000"/>
            <a:ext cx="23939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1" indent="-234950" eaLnBrk="0" hangingPunct="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2"/>
                </a:solidFill>
              </a:rPr>
              <a:t>Shield wire Corrosion</a:t>
            </a:r>
            <a:endParaRPr lang="en-US" sz="1400" b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971800" y="2895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eaLnBrk="0" hangingPunct="0">
              <a:spcAft>
                <a:spcPct val="10000"/>
              </a:spcAft>
              <a:buClr>
                <a:srgbClr val="0079C1"/>
              </a:buClr>
              <a:buFont typeface="Wingdings 2" pitchFamily="18" charset="2"/>
              <a:buChar char="¾"/>
            </a:pPr>
            <a:endParaRPr lang="en-US" sz="1500" b="0">
              <a:solidFill>
                <a:schemeClr val="tx2"/>
              </a:solidFill>
            </a:endParaRPr>
          </a:p>
        </p:txBody>
      </p:sp>
      <p:pic>
        <p:nvPicPr>
          <p:cNvPr id="28677" name="Picture 5" descr="OuterSide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" y="51816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tr 16 B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" y="1524000"/>
            <a:ext cx="1701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" y="3886200"/>
            <a:ext cx="16764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4800" y="4800600"/>
            <a:ext cx="23463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lvl="1" indent="-234950" eaLnBrk="0" hangingPunct="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" pitchFamily="2" charset="2"/>
              <a:buNone/>
            </a:pPr>
            <a:r>
              <a:rPr lang="en-US" sz="1400">
                <a:solidFill>
                  <a:schemeClr val="tx2"/>
                </a:solidFill>
              </a:rPr>
              <a:t>Conductor Corrosion </a:t>
            </a:r>
            <a:endParaRPr lang="en-US" sz="1400" b="0">
              <a:solidFill>
                <a:schemeClr val="tx2"/>
              </a:solidFill>
            </a:endParaRPr>
          </a:p>
          <a:p>
            <a:pPr eaLnBrk="0" hangingPunct="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882900" y="1352550"/>
            <a:ext cx="41275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4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None/>
              <a:tabLst>
                <a:tab pos="342900" algn="l"/>
              </a:tabLst>
            </a:pPr>
            <a:r>
              <a:rPr lang="en-US" sz="2400" dirty="0"/>
              <a:t>A-127 / B-128:</a:t>
            </a:r>
          </a:p>
          <a:p>
            <a:pPr marL="628650" lvl="1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tabLst>
                <a:tab pos="342900" algn="l"/>
              </a:tabLst>
            </a:pPr>
            <a:r>
              <a:rPr lang="en-US" sz="1800" b="0" dirty="0">
                <a:solidFill>
                  <a:schemeClr val="tx1"/>
                </a:solidFill>
              </a:rPr>
              <a:t>85+ years old, 67 circuit miles</a:t>
            </a:r>
          </a:p>
          <a:p>
            <a:pPr marL="628650" lvl="1" indent="-285750" eaLnBrk="0" hangingPunct="0">
              <a:lnSpc>
                <a:spcPct val="80000"/>
              </a:lnSpc>
              <a:spcAft>
                <a:spcPct val="20000"/>
              </a:spcAft>
              <a:buClr>
                <a:srgbClr val="0079C1"/>
              </a:buClr>
              <a:buFont typeface="Wingdings 2" pitchFamily="18" charset="2"/>
              <a:buChar char="¾"/>
              <a:tabLst>
                <a:tab pos="342900" algn="l"/>
              </a:tabLst>
            </a:pPr>
            <a:r>
              <a:rPr lang="en-US" sz="1800" b="0" dirty="0" smtClean="0">
                <a:solidFill>
                  <a:schemeClr val="tx1"/>
                </a:solidFill>
              </a:rPr>
              <a:t>508 </a:t>
            </a:r>
            <a:r>
              <a:rPr lang="en-US" sz="1800" b="0" dirty="0">
                <a:solidFill>
                  <a:schemeClr val="tx1"/>
                </a:solidFill>
              </a:rPr>
              <a:t>double circuit lattice structures with 4/0 Copper</a:t>
            </a:r>
          </a:p>
          <a:p>
            <a:pPr eaLnBrk="0" hangingPunct="0">
              <a:spcAft>
                <a:spcPct val="10000"/>
              </a:spcAft>
              <a:buClr>
                <a:srgbClr val="0079C1"/>
              </a:buClr>
              <a:buFont typeface="Wingdings 2" pitchFamily="18" charset="2"/>
              <a:buNone/>
              <a:tabLst>
                <a:tab pos="342900" algn="l"/>
              </a:tabLst>
            </a:pPr>
            <a:endParaRPr lang="en-US" sz="2000" b="0" dirty="0" smtClean="0"/>
          </a:p>
          <a:p>
            <a:pPr eaLnBrk="0" hangingPunct="0">
              <a:spcAft>
                <a:spcPct val="10000"/>
              </a:spcAft>
              <a:buClr>
                <a:srgbClr val="0079C1"/>
              </a:buClr>
              <a:buFont typeface="Wingdings 2" pitchFamily="18" charset="2"/>
              <a:buNone/>
              <a:tabLst>
                <a:tab pos="342900" algn="l"/>
              </a:tabLst>
            </a:pPr>
            <a:r>
              <a:rPr lang="en-US" sz="2000" b="0" dirty="0" smtClean="0"/>
              <a:t>Conceptual </a:t>
            </a:r>
            <a:r>
              <a:rPr lang="en-US" sz="2000" b="0" dirty="0"/>
              <a:t>engineering process </a:t>
            </a:r>
            <a:r>
              <a:rPr lang="en-US" sz="2000" b="0" dirty="0" smtClean="0"/>
              <a:t>determined </a:t>
            </a:r>
            <a:r>
              <a:rPr lang="en-US" sz="2000" b="0" dirty="0"/>
              <a:t>that the </a:t>
            </a:r>
            <a:r>
              <a:rPr lang="en-US" sz="2000" b="0" dirty="0" err="1"/>
              <a:t>reconductoring</a:t>
            </a:r>
            <a:r>
              <a:rPr lang="en-US" sz="2000" b="0" dirty="0"/>
              <a:t> of the two circuits with </a:t>
            </a:r>
            <a:r>
              <a:rPr lang="en-US" sz="2000" dirty="0" smtClean="0"/>
              <a:t>New 477 </a:t>
            </a:r>
            <a:r>
              <a:rPr lang="en-US" sz="2000" dirty="0"/>
              <a:t>ACCR </a:t>
            </a:r>
            <a:r>
              <a:rPr lang="en-US" sz="2000" dirty="0" smtClean="0"/>
              <a:t>Composite Core </a:t>
            </a:r>
            <a:r>
              <a:rPr lang="en-US" sz="2000" b="0" dirty="0" smtClean="0"/>
              <a:t>provides </a:t>
            </a:r>
            <a:r>
              <a:rPr lang="en-US" sz="2000" b="0" dirty="0"/>
              <a:t>the preferred least cost </a:t>
            </a:r>
            <a:r>
              <a:rPr lang="en-US" sz="2000" b="0" dirty="0" smtClean="0"/>
              <a:t>solution plus:</a:t>
            </a:r>
            <a:endParaRPr lang="en-US" sz="2000" b="0" dirty="0"/>
          </a:p>
          <a:p>
            <a:pPr eaLnBrk="0" hangingPunct="0">
              <a:spcAft>
                <a:spcPct val="10000"/>
              </a:spcAft>
              <a:buClr>
                <a:srgbClr val="0079C1"/>
              </a:buClr>
              <a:buFont typeface="Wingdings 2" pitchFamily="18" charset="2"/>
              <a:buNone/>
              <a:tabLst>
                <a:tab pos="342900" algn="l"/>
              </a:tabLst>
            </a:pPr>
            <a:r>
              <a:rPr lang="en-US" sz="2000" b="0" dirty="0" smtClean="0"/>
              <a:t>.</a:t>
            </a:r>
            <a:endParaRPr lang="en-US" sz="2000" b="0" dirty="0"/>
          </a:p>
          <a:p>
            <a:pPr marL="628650" lvl="1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tabLst>
                <a:tab pos="342900" algn="l"/>
              </a:tabLst>
            </a:pPr>
            <a:r>
              <a:rPr lang="en-US" sz="1800" b="0" dirty="0" smtClean="0">
                <a:solidFill>
                  <a:schemeClr val="tx1"/>
                </a:solidFill>
              </a:rPr>
              <a:t>Weighs less – better storm performance</a:t>
            </a:r>
          </a:p>
          <a:p>
            <a:pPr marL="628650" lvl="1" indent="-285750" eaLnBrk="0" hangingPunct="0">
              <a:lnSpc>
                <a:spcPct val="80000"/>
              </a:lnSpc>
              <a:spcAft>
                <a:spcPct val="20000"/>
              </a:spcAft>
              <a:buClr>
                <a:srgbClr val="0079C1"/>
              </a:buClr>
              <a:buFont typeface="Wingdings 2" pitchFamily="18" charset="2"/>
              <a:buChar char="¾"/>
              <a:tabLst>
                <a:tab pos="342900" algn="l"/>
              </a:tabLst>
            </a:pPr>
            <a:r>
              <a:rPr lang="en-US" sz="1800" b="0" dirty="0" smtClean="0">
                <a:solidFill>
                  <a:schemeClr val="tx1"/>
                </a:solidFill>
              </a:rPr>
              <a:t>Allows more current to flow for future capacity issues</a:t>
            </a:r>
          </a:p>
          <a:p>
            <a:pPr marL="628650" lvl="1" indent="-285750" eaLnBrk="0" hangingPunct="0">
              <a:lnSpc>
                <a:spcPct val="80000"/>
              </a:lnSpc>
              <a:spcAft>
                <a:spcPct val="20000"/>
              </a:spcAft>
              <a:buClr>
                <a:srgbClr val="0079C1"/>
              </a:buClr>
              <a:buFont typeface="Wingdings 2" pitchFamily="18" charset="2"/>
              <a:buChar char="¾"/>
              <a:tabLst>
                <a:tab pos="342900" algn="l"/>
              </a:tabLst>
            </a:pPr>
            <a:endParaRPr lang="en-US" sz="2000" b="0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38988" y="1524000"/>
            <a:ext cx="1770062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7A33BA82-7716-42D6-8D3F-C75C77797A4D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Rebuilding Transmission Substations</a:t>
            </a:r>
          </a:p>
        </p:txBody>
      </p:sp>
      <p:pic>
        <p:nvPicPr>
          <p:cNvPr id="22533" name="Picture 5" descr="ABB gis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1524000"/>
            <a:ext cx="4038600" cy="2784475"/>
          </a:xfrm>
          <a:prstGeom prst="rect">
            <a:avLst/>
          </a:prstGeom>
          <a:noFill/>
        </p:spPr>
      </p:pic>
      <p:pic>
        <p:nvPicPr>
          <p:cNvPr id="22534" name="Picture 6" descr="ABB GIS Outsid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1524000"/>
            <a:ext cx="3078163" cy="2308225"/>
          </a:xfrm>
          <a:prstGeom prst="rect">
            <a:avLst/>
          </a:prstGeom>
          <a:noFill/>
        </p:spPr>
      </p:pic>
      <p:pic>
        <p:nvPicPr>
          <p:cNvPr id="22535" name="Picture 7" descr="ABB GIS Substation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4038600"/>
            <a:ext cx="3048000" cy="2438400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209800" y="5796171"/>
            <a:ext cx="3733800" cy="10618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Gas Insulated Switchgear (GIS) substations reduces the clearance distances required (less space), are less sensitive to pollution, and have lower operation &amp; </a:t>
            </a:r>
            <a:r>
              <a:rPr lang="en-US" sz="1200" dirty="0" err="1"/>
              <a:t>maintaince</a:t>
            </a:r>
            <a:r>
              <a:rPr lang="en-US" sz="1200" dirty="0"/>
              <a:t> cost.</a:t>
            </a:r>
          </a:p>
          <a:p>
            <a:pPr>
              <a:spcBef>
                <a:spcPct val="50000"/>
              </a:spcBef>
            </a:pPr>
            <a:r>
              <a:rPr lang="en-US" sz="1000" dirty="0"/>
              <a:t>Source: ABB </a:t>
            </a:r>
            <a:r>
              <a:rPr lang="en-US" sz="1000" dirty="0" smtClean="0"/>
              <a:t>website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3962400"/>
            <a:ext cx="3657600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/>
              <a:t>Brayton</a:t>
            </a:r>
            <a:r>
              <a:rPr lang="en-US" sz="1400" dirty="0" smtClean="0"/>
              <a:t> Point added GIS</a:t>
            </a:r>
          </a:p>
          <a:p>
            <a:pPr>
              <a:spcBef>
                <a:spcPct val="50000"/>
              </a:spcBef>
            </a:pPr>
            <a:r>
              <a:rPr lang="en-US" sz="1400" dirty="0" err="1" smtClean="0"/>
              <a:t>Tewks</a:t>
            </a:r>
            <a:r>
              <a:rPr lang="en-US" sz="1400" dirty="0" smtClean="0"/>
              <a:t> 22A planning new GIS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Wakefield Junction  new GIS - allowed retirement of Golden Hills GIS</a:t>
            </a:r>
          </a:p>
          <a:p>
            <a:pPr>
              <a:spcBef>
                <a:spcPct val="50000"/>
              </a:spcBef>
            </a:pPr>
            <a:r>
              <a:rPr lang="en-US" sz="1400" dirty="0" smtClean="0"/>
              <a:t>Ward Hill rebuilt and added GIS</a:t>
            </a:r>
          </a:p>
          <a:p>
            <a:pPr>
              <a:spcBef>
                <a:spcPct val="50000"/>
              </a:spcBef>
            </a:pPr>
            <a:r>
              <a:rPr lang="en-US" sz="1400" dirty="0" err="1" smtClean="0"/>
              <a:t>Wachusett</a:t>
            </a:r>
            <a:r>
              <a:rPr lang="en-US" sz="1400" dirty="0" smtClean="0"/>
              <a:t> rebuilt and added GIS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Transmission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EDA-DF10-4C60-BB5B-5536BA0607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 descr="pic_TESLA_4000_w_diagram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1905000"/>
            <a:ext cx="7467600" cy="4359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1447800"/>
            <a:ext cx="2542684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14 PMUs at </a:t>
            </a:r>
          </a:p>
          <a:p>
            <a:pPr algn="ctr"/>
            <a:r>
              <a:rPr lang="en-US" dirty="0" smtClean="0"/>
              <a:t>7 Substations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4963"/>
            <a:ext cx="6149975" cy="946150"/>
          </a:xfrm>
        </p:spPr>
        <p:txBody>
          <a:bodyPr/>
          <a:lstStyle/>
          <a:p>
            <a:pPr eaLnBrk="1" hangingPunct="1"/>
            <a:r>
              <a:rPr lang="en-US" b="0" smtClean="0"/>
              <a:t>Worcester Green2Growth</a:t>
            </a:r>
            <a:br>
              <a:rPr lang="en-US" b="0" smtClean="0"/>
            </a:br>
            <a:r>
              <a:rPr lang="en-US" b="0" smtClean="0"/>
              <a:t>Community Summit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b="1" smtClean="0"/>
              <a:t>“Appreciate Inquiry” approach</a:t>
            </a:r>
            <a:r>
              <a:rPr lang="en-US" sz="1400" smtClean="0"/>
              <a:t> – full-scale community plan, design, and implementation forum bringing a comprehensive system of internal and external stakeholders together in a concentrated way to work on a task of strategic importance</a:t>
            </a:r>
            <a:r>
              <a:rPr lang="en-US" sz="1800" smtClean="0"/>
              <a:t>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2286000"/>
            <a:ext cx="2133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791200" y="52578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None/>
            </a:pPr>
            <a:r>
              <a:rPr lang="en-US" sz="1800" b="0">
                <a:solidFill>
                  <a:schemeClr val="tx2"/>
                </a:solidFill>
              </a:rPr>
              <a:t>	</a:t>
            </a:r>
            <a:r>
              <a:rPr lang="en-US" sz="1800" i="1">
                <a:solidFill>
                  <a:schemeClr val="tx2"/>
                </a:solidFill>
              </a:rPr>
              <a:t>Participants identified 15 opportunity areas including Smart Grid</a:t>
            </a:r>
            <a:endParaRPr lang="en-US" sz="2000" i="1">
              <a:solidFill>
                <a:schemeClr val="tx2"/>
              </a:solidFill>
            </a:endParaRPr>
          </a:p>
        </p:txBody>
      </p:sp>
      <p:pic>
        <p:nvPicPr>
          <p:cNvPr id="28678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5257800"/>
            <a:ext cx="571500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362200" y="2286000"/>
            <a:ext cx="655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1800" b="0">
                <a:solidFill>
                  <a:schemeClr val="tx2"/>
                </a:solidFill>
              </a:rPr>
              <a:t>Belief that every organization/person has positive aspects that can be built upon.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1800" b="0">
                <a:solidFill>
                  <a:schemeClr val="tx2"/>
                </a:solidFill>
              </a:rPr>
              <a:t>NG Hosted 2-Day AI Worcester event with customer/community/stakeholder collaboration sessions to “design a road map to transform Worcester into the innovative energy leader of a smarter Commonwealth.”</a:t>
            </a:r>
          </a:p>
          <a:p>
            <a:pPr marL="342900" indent="-342900">
              <a:lnSpc>
                <a:spcPct val="90000"/>
              </a:lnSpc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1800" b="0">
                <a:solidFill>
                  <a:schemeClr val="tx2"/>
                </a:solidFill>
              </a:rPr>
              <a:t>AI Summit served as a foundation for the Outreach &amp; Education plan with customer “listen, test &amp; learn” approach</a:t>
            </a:r>
            <a:endParaRPr lang="en-US" sz="20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Customer – Sustainability Hub</a:t>
            </a:r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1524000"/>
            <a:ext cx="8610600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42340"/>
            <a:ext cx="7315200" cy="1138773"/>
          </a:xfrm>
        </p:spPr>
        <p:txBody>
          <a:bodyPr/>
          <a:lstStyle/>
          <a:p>
            <a:pPr eaLnBrk="1" hangingPunct="1"/>
            <a:r>
              <a:rPr lang="en-US" dirty="0" smtClean="0"/>
              <a:t>Smartgrid Pilot Worcester</a:t>
            </a:r>
            <a:br>
              <a:rPr lang="en-US" dirty="0" smtClean="0"/>
            </a:br>
            <a:r>
              <a:rPr lang="en-US" sz="2000" dirty="0" smtClean="0"/>
              <a:t>Testing Grid Device and Deep Customer Engagement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half" idx="4294967295"/>
          </p:nvPr>
        </p:nvSpPr>
        <p:spPr>
          <a:xfrm>
            <a:off x="4578350" y="1524000"/>
            <a:ext cx="4565650" cy="464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15,000 Customers </a:t>
            </a:r>
          </a:p>
          <a:p>
            <a:pPr lvl="1" eaLnBrk="1" hangingPunct="1"/>
            <a:r>
              <a:rPr lang="en-US" sz="1600" dirty="0" smtClean="0"/>
              <a:t>all customer segments</a:t>
            </a:r>
          </a:p>
          <a:p>
            <a:pPr eaLnBrk="1" hangingPunct="1">
              <a:spcAft>
                <a:spcPct val="0"/>
              </a:spcAft>
            </a:pPr>
            <a:r>
              <a:rPr lang="en-GB" sz="2000" dirty="0" smtClean="0"/>
              <a:t>Grid Facing</a:t>
            </a:r>
            <a:endParaRPr lang="en-US" sz="2000" dirty="0" smtClean="0"/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165 miles of electricity distribution lines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5 substations and 11 feeders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70 reclosers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50 capacitor banks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Monitoring and Fault Indication </a:t>
            </a:r>
          </a:p>
          <a:p>
            <a:pPr lvl="1" eaLnBrk="1" hangingPunct="1">
              <a:spcAft>
                <a:spcPct val="0"/>
              </a:spcAft>
            </a:pPr>
            <a:endParaRPr lang="en-GB" sz="1600" dirty="0" smtClean="0"/>
          </a:p>
          <a:p>
            <a:pPr eaLnBrk="1" hangingPunct="1">
              <a:spcAft>
                <a:spcPct val="0"/>
              </a:spcAft>
            </a:pPr>
            <a:r>
              <a:rPr lang="en-GB" sz="2000" dirty="0" smtClean="0"/>
              <a:t>Customer facing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Smart Meters – new billing options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Better and more detailed use data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Home Energy Management</a:t>
            </a:r>
          </a:p>
          <a:p>
            <a:pPr lvl="1" eaLnBrk="1" hangingPunct="1">
              <a:spcAft>
                <a:spcPct val="0"/>
              </a:spcAft>
            </a:pPr>
            <a:r>
              <a:rPr lang="en-GB" sz="1600" dirty="0" smtClean="0"/>
              <a:t>Sustainability Hub</a:t>
            </a:r>
          </a:p>
        </p:txBody>
      </p:sp>
      <p:sp>
        <p:nvSpPr>
          <p:cNvPr id="27652" name="Slide Number Placeholder 5"/>
          <p:cNvSpPr txBox="1">
            <a:spLocks noGrp="1"/>
          </p:cNvSpPr>
          <p:nvPr/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4" tIns="45706" rIns="91414" bIns="45706"/>
          <a:lstStyle/>
          <a:p>
            <a:pPr algn="r"/>
            <a:fld id="{8CD68FD2-1C9C-451F-B311-39760A14A1B6}" type="slidenum">
              <a:rPr lang="en-US" sz="1200">
                <a:solidFill>
                  <a:srgbClr val="0079C1"/>
                </a:solidFill>
              </a:rPr>
              <a:pPr algn="r"/>
              <a:t>15</a:t>
            </a:fld>
            <a:endParaRPr lang="en-US" sz="1200">
              <a:solidFill>
                <a:srgbClr val="0079C1"/>
              </a:solidFill>
            </a:endParaRPr>
          </a:p>
        </p:txBody>
      </p:sp>
      <p:pic>
        <p:nvPicPr>
          <p:cNvPr id="6" name="Picture 4" descr="Worcester_Shap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 l="1506" t="7564" r="1506" b="7564"/>
          <a:stretch>
            <a:fillRect/>
          </a:stretch>
        </p:blipFill>
        <p:spPr bwMode="auto">
          <a:xfrm>
            <a:off x="152400" y="1219200"/>
            <a:ext cx="471059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4191000"/>
            <a:ext cx="3962400" cy="2162298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518180"/>
            <a:ext cx="7754937" cy="523220"/>
          </a:xfrm>
        </p:spPr>
        <p:txBody>
          <a:bodyPr/>
          <a:lstStyle/>
          <a:p>
            <a:pPr eaLnBrk="1" hangingPunct="1"/>
            <a:r>
              <a:rPr lang="en-US" dirty="0" smtClean="0"/>
              <a:t>5 MW regulated Solar </a:t>
            </a:r>
          </a:p>
        </p:txBody>
      </p:sp>
      <p:pic>
        <p:nvPicPr>
          <p:cNvPr id="512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9400" y="1085850"/>
            <a:ext cx="3403600" cy="2489200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</p:pic>
      <p:pic>
        <p:nvPicPr>
          <p:cNvPr id="5124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3860800"/>
            <a:ext cx="3865563" cy="2565400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</p:pic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51300" y="1104900"/>
            <a:ext cx="4533900" cy="2171700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1800" y="3429000"/>
            <a:ext cx="2362200" cy="1354682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</p:pic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1371600" y="1219200"/>
            <a:ext cx="1018484" cy="184666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EVERETT, </a:t>
            </a:r>
            <a:r>
              <a:rPr lang="en-US" sz="1200" b="1" dirty="0" smtClean="0">
                <a:solidFill>
                  <a:schemeClr val="bg1"/>
                </a:solidFill>
              </a:rPr>
              <a:t>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533400" y="3886200"/>
            <a:ext cx="956993" cy="184666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REVERE, </a:t>
            </a:r>
            <a:r>
              <a:rPr lang="en-US" sz="1200" b="1" dirty="0" smtClean="0">
                <a:solidFill>
                  <a:schemeClr val="bg1"/>
                </a:solidFill>
              </a:rPr>
              <a:t>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5715000" y="1447800"/>
            <a:ext cx="1194045" cy="184666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/>
              <a:t>HAVERHILL, </a:t>
            </a:r>
            <a:r>
              <a:rPr lang="en-US" sz="1200" b="1" dirty="0" smtClean="0"/>
              <a:t>MA</a:t>
            </a:r>
            <a:endParaRPr lang="en-US" sz="1200" b="1" dirty="0"/>
          </a:p>
        </p:txBody>
      </p:sp>
      <p:sp>
        <p:nvSpPr>
          <p:cNvPr id="5130" name="Text Box 17"/>
          <p:cNvSpPr txBox="1">
            <a:spLocks noChangeArrowheads="1"/>
          </p:cNvSpPr>
          <p:nvPr/>
        </p:nvSpPr>
        <p:spPr bwMode="auto">
          <a:xfrm>
            <a:off x="6172200" y="3429000"/>
            <a:ext cx="955839" cy="184666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/>
              <a:t>SUTTON, </a:t>
            </a:r>
            <a:r>
              <a:rPr lang="en-US" sz="1200" b="1" dirty="0" smtClean="0"/>
              <a:t>MA</a:t>
            </a:r>
            <a:endParaRPr lang="en-US" sz="1200" b="1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67200" y="4267200"/>
            <a:ext cx="1401025" cy="184666"/>
          </a:xfrm>
          <a:prstGeom prst="rect">
            <a:avLst/>
          </a:prstGeom>
          <a:noFill/>
          <a:ln w="1651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DORCHESTER, MA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02F344-4A1F-4F50-8B4E-CE5443A1A7C6}" type="slidenum">
              <a:rPr lang="en-US">
                <a:ea typeface="ＭＳ Ｐゴシック" pitchFamily="34" charset="-128"/>
              </a:rPr>
              <a:pPr/>
              <a:t>17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27006"/>
            <a:ext cx="8550275" cy="954107"/>
          </a:xfrm>
        </p:spPr>
        <p:txBody>
          <a:bodyPr/>
          <a:lstStyle/>
          <a:p>
            <a:pPr eaLnBrk="1" hangingPunct="1"/>
            <a:r>
              <a:rPr lang="en-US" dirty="0" smtClean="0"/>
              <a:t>Addressing Customer needs 69 kV spacer cable </a:t>
            </a:r>
          </a:p>
        </p:txBody>
      </p:sp>
      <p:pic>
        <p:nvPicPr>
          <p:cNvPr id="6302" name="Picture 1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524000"/>
            <a:ext cx="8191500" cy="4778375"/>
          </a:xfrm>
          <a:prstGeom prst="rect">
            <a:avLst/>
          </a:prstGeom>
          <a:noFill/>
        </p:spPr>
      </p:pic>
      <p:sp>
        <p:nvSpPr>
          <p:cNvPr id="6303" name="Text Box 159"/>
          <p:cNvSpPr txBox="1">
            <a:spLocks noChangeArrowheads="1"/>
          </p:cNvSpPr>
          <p:nvPr/>
        </p:nvSpPr>
        <p:spPr bwMode="auto">
          <a:xfrm>
            <a:off x="533400" y="1524000"/>
            <a:ext cx="4648200" cy="1314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Spacer cable provides a solution to limitations on right-of-ways and also has the mechanical strength to weather severe storms and the electrical strength to prevent faults (phase to phase/phase to ground)</a:t>
            </a:r>
            <a:endParaRPr lang="en-US" sz="1200"/>
          </a:p>
        </p:txBody>
      </p:sp>
      <p:pic>
        <p:nvPicPr>
          <p:cNvPr id="2050" name="Picture 2" descr="Spacer Cable Circuit Examp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3962400"/>
            <a:ext cx="2819400" cy="220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4FA854-0F2B-4F5B-8E3C-353B8291F907}" type="slidenum">
              <a:rPr lang="en-US">
                <a:ea typeface="ＭＳ Ｐゴシック" pitchFamily="-109" charset="-128"/>
              </a:rPr>
              <a:pPr/>
              <a:t>18</a:t>
            </a:fld>
            <a:endParaRPr lang="en-US">
              <a:ea typeface="ＭＳ Ｐゴシック" pitchFamily="-109" charset="-128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64255"/>
            <a:ext cx="8534400" cy="523220"/>
          </a:xfrm>
        </p:spPr>
        <p:txBody>
          <a:bodyPr/>
          <a:lstStyle/>
          <a:p>
            <a:pPr eaLnBrk="1" hangingPunct="1"/>
            <a:r>
              <a:rPr lang="en-US" dirty="0" smtClean="0"/>
              <a:t>Reliability Enhancement Program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276600" y="1371600"/>
            <a:ext cx="396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2000" b="0" dirty="0" smtClean="0">
                <a:solidFill>
                  <a:schemeClr val="tx2"/>
                </a:solidFill>
              </a:rPr>
              <a:t>Targeted asset replacement with defined expected reliability improvement</a:t>
            </a:r>
          </a:p>
          <a:p>
            <a:pPr marL="342900" indent="-34290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2000" b="0" dirty="0" smtClean="0">
                <a:solidFill>
                  <a:schemeClr val="tx2"/>
                </a:solidFill>
              </a:rPr>
              <a:t>Addition of over 300 reclosers</a:t>
            </a:r>
          </a:p>
          <a:p>
            <a:pPr marL="342900" indent="-34290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</a:pPr>
            <a:r>
              <a:rPr lang="en-US" sz="2000" b="0" dirty="0" smtClean="0">
                <a:solidFill>
                  <a:schemeClr val="tx2"/>
                </a:solidFill>
              </a:rPr>
              <a:t>Enhanced Hazard Tree removal</a:t>
            </a:r>
            <a:endParaRPr lang="en-US" sz="2000" b="0" dirty="0">
              <a:solidFill>
                <a:schemeClr val="tx2"/>
              </a:solidFill>
            </a:endParaRPr>
          </a:p>
        </p:txBody>
      </p:sp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304800" y="1447800"/>
            <a:ext cx="2971800" cy="3733800"/>
            <a:chOff x="96" y="96"/>
            <a:chExt cx="2544" cy="4128"/>
          </a:xfrm>
        </p:grpSpPr>
        <p:pic>
          <p:nvPicPr>
            <p:cNvPr id="10246" name="Picture 5" descr="Upper crown CDL fracture well into trunk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96" y="96"/>
              <a:ext cx="2544" cy="4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576" y="2160"/>
              <a:ext cx="76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2" descr="Struck T-Line w-corona discharge JBurk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3810000"/>
            <a:ext cx="2148280" cy="28114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3" descr="pilated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85711" y="4724400"/>
            <a:ext cx="2367040" cy="189388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0" name="Picture 4" descr="Woody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239000" y="1524000"/>
            <a:ext cx="1905000" cy="235108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1" name="Picture 3" descr="Broken CO 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4953001" y="3886200"/>
            <a:ext cx="2133600" cy="2384783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239000" y="3886200"/>
            <a:ext cx="1905000" cy="25400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7" descr="HS6ClipImage_50219889"/>
          <p:cNvPicPr>
            <a:picLocks noChangeAspect="1" noChangeArrowheads="1"/>
          </p:cNvPicPr>
          <p:nvPr/>
        </p:nvPicPr>
        <p:blipFill>
          <a:blip r:embed="rId2" cstate="email"/>
          <a:srcRect t="10390"/>
          <a:stretch>
            <a:fillRect/>
          </a:stretch>
        </p:blipFill>
        <p:spPr bwMode="auto">
          <a:xfrm>
            <a:off x="914400" y="14478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EEFBCF-9BBB-4CC1-B37A-09FE0C578388}" type="slidenum">
              <a:rPr lang="en-US">
                <a:ea typeface="ＭＳ Ｐゴシック" pitchFamily="-109" charset="-128"/>
              </a:rPr>
              <a:pPr/>
              <a:t>19</a:t>
            </a:fld>
            <a:endParaRPr lang="en-US">
              <a:ea typeface="ＭＳ Ｐゴシック" pitchFamily="-109" charset="-128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Minor Storm Hardening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Investment for our Customers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EDA-DF10-4C60-BB5B-5536BA0607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57200" y="1295400"/>
          <a:ext cx="8001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caw\Storms\Sandy\OUTAGE MAP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10618" y="1295401"/>
            <a:ext cx="2233381" cy="304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3725" y="757893"/>
            <a:ext cx="8093075" cy="523220"/>
          </a:xfrm>
        </p:spPr>
        <p:txBody>
          <a:bodyPr/>
          <a:lstStyle/>
          <a:p>
            <a:r>
              <a:rPr lang="en-US" dirty="0" smtClean="0"/>
              <a:t>New technology provides better information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EA2C3-77D9-4571-9993-49D5E377A1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278686"/>
            <a:ext cx="6088063" cy="357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andy2.PN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28600" y="1371600"/>
            <a:ext cx="3600450" cy="270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consideration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How fast do we modernize the whole grid?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Is it a two year project or 40 year project or ???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What technologies deliver the biggest value for customers? </a:t>
            </a:r>
          </a:p>
          <a:p>
            <a:pPr lvl="1">
              <a:spcAft>
                <a:spcPts val="800"/>
              </a:spcAft>
            </a:pPr>
            <a:r>
              <a:rPr lang="en-US" dirty="0" smtClean="0"/>
              <a:t>How do we evaluate value?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Who pays for the modern grid and with what prices?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What is the lifespan of the modern grid before it is superseded by improved technology? 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All of these questions must be evaluated with customers’ evolving expectations at the forefront of the discussion.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1A3EC-7D56-4154-95CF-55DB4B0A45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the Customer and work backwards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EDA-DF10-4C60-BB5B-5536BA0607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50292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http://www.nuritelecom.com/solutions/smart-grid.html</a:t>
            </a:r>
            <a:endParaRPr lang="en-US" sz="1000" dirty="0"/>
          </a:p>
        </p:txBody>
      </p:sp>
      <p:pic>
        <p:nvPicPr>
          <p:cNvPr id="7" name="Picture 6" descr="pic-smart-gri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2209800"/>
            <a:ext cx="7633526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_Age_RTUs_v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600200"/>
            <a:ext cx="6705600" cy="4744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Electric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61A3EC-7D56-4154-95CF-55DB4B0A45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38049" y="1981200"/>
            <a:ext cx="3005951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1.2+M Customers</a:t>
            </a:r>
          </a:p>
          <a:p>
            <a:r>
              <a:rPr lang="en-US" sz="1800" dirty="0" smtClean="0"/>
              <a:t>Over 18,000 manholes</a:t>
            </a:r>
          </a:p>
          <a:p>
            <a:r>
              <a:rPr lang="en-US" sz="1800" dirty="0" smtClean="0"/>
              <a:t>Over 700,000 poles</a:t>
            </a:r>
          </a:p>
          <a:p>
            <a:r>
              <a:rPr lang="en-US" sz="1800" dirty="0" smtClean="0"/>
              <a:t>Over 160 substation</a:t>
            </a:r>
          </a:p>
          <a:p>
            <a:r>
              <a:rPr lang="en-US" sz="1800" dirty="0" smtClean="0"/>
              <a:t>1,100 Distribution feeders</a:t>
            </a:r>
          </a:p>
          <a:p>
            <a:r>
              <a:rPr lang="en-US" sz="1800" dirty="0" smtClean="0"/>
              <a:t>Nearly 1,100 reclosers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73CF96-EC85-4BD5-9644-9B23D6D8495C}" type="slidenum">
              <a:rPr lang="en-US">
                <a:ea typeface="ＭＳ Ｐゴシック" pitchFamily="-109" charset="-128"/>
              </a:rPr>
              <a:pPr/>
              <a:t>5</a:t>
            </a:fld>
            <a:endParaRPr lang="en-US">
              <a:ea typeface="ＭＳ Ｐゴシック" pitchFamily="-109" charset="-128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4963"/>
            <a:ext cx="8093075" cy="946150"/>
          </a:xfrm>
        </p:spPr>
        <p:txBody>
          <a:bodyPr/>
          <a:lstStyle/>
          <a:p>
            <a:pPr eaLnBrk="1" hangingPunct="1"/>
            <a:r>
              <a:rPr lang="en-US" smtClean="0"/>
              <a:t>Distributed Generation – </a:t>
            </a:r>
            <a:br>
              <a:rPr lang="en-US" smtClean="0"/>
            </a:br>
            <a:r>
              <a:rPr lang="en-US" smtClean="0"/>
              <a:t>In-Service</a:t>
            </a:r>
          </a:p>
        </p:txBody>
      </p:sp>
      <p:pic>
        <p:nvPicPr>
          <p:cNvPr id="8196" name="Picture 10" descr="DG_GoogleEarth_InService_2012-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7848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B7A206-BF2C-42DF-B25C-C931410BB197}" type="slidenum">
              <a:rPr lang="en-US">
                <a:ea typeface="ＭＳ Ｐゴシック" pitchFamily="-109" charset="-128"/>
              </a:rPr>
              <a:pPr/>
              <a:t>6</a:t>
            </a:fld>
            <a:endParaRPr lang="en-US">
              <a:ea typeface="ＭＳ Ｐゴシック" pitchFamily="-109" charset="-128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93725" y="334963"/>
            <a:ext cx="8093075" cy="946150"/>
          </a:xfrm>
        </p:spPr>
        <p:txBody>
          <a:bodyPr/>
          <a:lstStyle/>
          <a:p>
            <a:pPr eaLnBrk="1" hangingPunct="1"/>
            <a:r>
              <a:rPr lang="en-US" smtClean="0"/>
              <a:t>Distributed Generation – </a:t>
            </a:r>
            <a:br>
              <a:rPr lang="en-US" smtClean="0"/>
            </a:br>
            <a:r>
              <a:rPr lang="en-US" smtClean="0"/>
              <a:t>In-Service + Proposed</a:t>
            </a:r>
          </a:p>
        </p:txBody>
      </p:sp>
      <p:pic>
        <p:nvPicPr>
          <p:cNvPr id="9220" name="Picture 4" descr="DG_GoogleEarth_InService-Proposed_2012-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524000"/>
            <a:ext cx="771525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EDA-DF10-4C60-BB5B-5536BA0607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524000"/>
          <a:ext cx="7805737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4800600" y="2362200"/>
            <a:ext cx="2895600" cy="35052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9C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057400"/>
            <a:ext cx="225254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Reliability Enhancement</a:t>
            </a:r>
          </a:p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2BB29-79B3-4839-AF80-5DDC76EBF2B1}" type="slidenum">
              <a:rPr lang="en-US">
                <a:ea typeface="ＭＳ Ｐゴシック" pitchFamily="-109" charset="-128"/>
              </a:rPr>
              <a:pPr/>
              <a:t>8</a:t>
            </a:fld>
            <a:endParaRPr lang="en-US">
              <a:ea typeface="ＭＳ Ｐゴシック" pitchFamily="-109" charset="-128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Look at CEMI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email"/>
          <a:srcRect l="1233" t="12027" r="2101" b="1978"/>
          <a:stretch>
            <a:fillRect/>
          </a:stretch>
        </p:blipFill>
        <p:spPr bwMode="auto">
          <a:xfrm>
            <a:off x="304800" y="1600200"/>
            <a:ext cx="7010400" cy="50196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2971800"/>
            <a:ext cx="320632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Customers Experiencing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Multiple Interruptions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Age of Convergence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A9EDA-DF10-4C60-BB5B-5536BA0607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410200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Image © </a:t>
            </a:r>
            <a:r>
              <a:rPr lang="en-US" sz="1100" dirty="0" smtClean="0">
                <a:hlinkClick r:id="rId2"/>
              </a:rPr>
              <a:t>http://www.consumerenergyreport.com/smart-grid/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pic>
        <p:nvPicPr>
          <p:cNvPr id="7" name="Picture 6" descr="smartgri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62000" y="1366837"/>
            <a:ext cx="7620000" cy="412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ional Grid">
  <a:themeElements>
    <a:clrScheme name="National Gri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 Gri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 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National Grid</Template>
  <TotalTime>1127</TotalTime>
  <Words>1079</Words>
  <Application>Microsoft Office PowerPoint</Application>
  <PresentationFormat>On-screen Show (4:3)</PresentationFormat>
  <Paragraphs>157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National Grid</vt:lpstr>
      <vt:lpstr>NG Blank</vt:lpstr>
      <vt:lpstr>Grid Modernization Docket</vt:lpstr>
      <vt:lpstr>System Investment for our Customers</vt:lpstr>
      <vt:lpstr>Start with the Customer and work backwards</vt:lpstr>
      <vt:lpstr>Massachusetts Electric System</vt:lpstr>
      <vt:lpstr>Distributed Generation –  In-Service</vt:lpstr>
      <vt:lpstr>Distributed Generation –  In-Service + Proposed</vt:lpstr>
      <vt:lpstr>Reliability Performance</vt:lpstr>
      <vt:lpstr>A Look at CEMI</vt:lpstr>
      <vt:lpstr>The Age of Convergence</vt:lpstr>
      <vt:lpstr>A-127/B-128 Refurbishment</vt:lpstr>
      <vt:lpstr>Rebuilding Transmission Substations</vt:lpstr>
      <vt:lpstr>Smarter Transmission</vt:lpstr>
      <vt:lpstr>Worcester Green2Growth Community Summit</vt:lpstr>
      <vt:lpstr>Customer – Sustainability Hub</vt:lpstr>
      <vt:lpstr>Smartgrid Pilot Worcester Testing Grid Device and Deep Customer Engagement</vt:lpstr>
      <vt:lpstr>5 MW regulated Solar </vt:lpstr>
      <vt:lpstr>Addressing Customer needs 69 kV spacer cable </vt:lpstr>
      <vt:lpstr>Reliability Enhancement Program</vt:lpstr>
      <vt:lpstr>Minor Storm Hardening</vt:lpstr>
      <vt:lpstr>New technology provides better information</vt:lpstr>
      <vt:lpstr>Questions for consideration</vt:lpstr>
    </vt:vector>
  </TitlesOfParts>
  <Company>nationalgrid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Forum:   August OPC                             Date:   August 15 Presenter: John Williams     Time Allotment:  5 min  </dc:title>
  <dc:creator>willij</dc:creator>
  <cp:lastModifiedBy> </cp:lastModifiedBy>
  <cp:revision>32</cp:revision>
  <cp:lastPrinted>2010-07-28T13:37:48Z</cp:lastPrinted>
  <dcterms:created xsi:type="dcterms:W3CDTF">2012-08-11T00:27:00Z</dcterms:created>
  <dcterms:modified xsi:type="dcterms:W3CDTF">2012-11-13T19:53:35Z</dcterms:modified>
</cp:coreProperties>
</file>